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3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2BE63-86C4-4A43-B362-9A7316E29CD0}" type="datetimeFigureOut">
              <a:rPr lang="bg-BG" smtClean="0"/>
              <a:t>18.1.2023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CD5F-6ABD-49E9-9185-E0613F434E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7D7D4-D71E-42EF-9733-46CFC9401698}" type="datetimeFigureOut">
              <a:rPr lang="bg-BG" smtClean="0"/>
              <a:t>18.1.2023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20D8-7687-406B-A621-F0AE61C90DA2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7475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8974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290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8365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47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8377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3935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2775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888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674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961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5504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144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3459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534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7586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70C5-3690-40DF-B0BC-B17467D67F58}" type="datetimeFigureOut">
              <a:rPr lang="bg-BG" smtClean="0"/>
              <a:pPr/>
              <a:t>18.1.2023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3489E9-52C9-4C28-BB70-006B75C4CF9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625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066455"/>
            <a:ext cx="9144000" cy="2581048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ПРОЕКТ: "</a:t>
            </a:r>
            <a:r>
              <a:rPr lang="ru-RU" sz="3200" dirty="0" err="1"/>
              <a:t>Училището</a:t>
            </a:r>
            <a:r>
              <a:rPr lang="ru-RU" sz="3200" dirty="0"/>
              <a:t> </a:t>
            </a:r>
            <a:r>
              <a:rPr lang="ru-RU" sz="3200" dirty="0" err="1"/>
              <a:t>има</a:t>
            </a:r>
            <a:r>
              <a:rPr lang="ru-RU" sz="3200" dirty="0"/>
              <a:t> </a:t>
            </a:r>
            <a:r>
              <a:rPr lang="ru-RU" sz="3200" dirty="0" err="1"/>
              <a:t>смисъл</a:t>
            </a:r>
            <a:r>
              <a:rPr lang="ru-RU" sz="3200" dirty="0"/>
              <a:t>"</a:t>
            </a:r>
          </a:p>
          <a:p>
            <a:r>
              <a:rPr lang="ru-RU" sz="3200" dirty="0"/>
              <a:t>ИНСТИТУЦИЯ: </a:t>
            </a:r>
            <a:r>
              <a:rPr lang="ru-RU" sz="3200" dirty="0" err="1"/>
              <a:t>Обединено</a:t>
            </a:r>
            <a:r>
              <a:rPr lang="ru-RU" sz="3200" dirty="0"/>
              <a:t> училище "Свети </a:t>
            </a:r>
            <a:r>
              <a:rPr lang="ru-RU" sz="3200" dirty="0" err="1"/>
              <a:t>Свети</a:t>
            </a:r>
            <a:r>
              <a:rPr lang="ru-RU" sz="3200" dirty="0"/>
              <a:t> </a:t>
            </a:r>
            <a:r>
              <a:rPr lang="ru-RU" sz="3200" dirty="0" err="1"/>
              <a:t>Кирил</a:t>
            </a:r>
            <a:r>
              <a:rPr lang="ru-RU" sz="3200" dirty="0"/>
              <a:t> и </a:t>
            </a:r>
            <a:r>
              <a:rPr lang="ru-RU" sz="3200" dirty="0" err="1"/>
              <a:t>Методий</a:t>
            </a:r>
            <a:r>
              <a:rPr lang="ru-RU" sz="3200" dirty="0"/>
              <a:t>"</a:t>
            </a:r>
          </a:p>
          <a:p>
            <a:r>
              <a:rPr lang="ru-RU" sz="3200" dirty="0"/>
              <a:t>ПЕРИОД НА ИЗПЪЛНЕНИЕ НА ПРОЕКТА: 10 </a:t>
            </a:r>
            <a:r>
              <a:rPr lang="ru-RU" sz="3200" dirty="0" err="1"/>
              <a:t>месеца</a:t>
            </a:r>
            <a:endParaRPr lang="ru-RU" sz="3200" dirty="0"/>
          </a:p>
          <a:p>
            <a:endParaRPr lang="bg-B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245" y="5956663"/>
            <a:ext cx="7430534" cy="90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8853957E-D2DB-6D5C-2651-C4827A8A4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368"/>
            <a:ext cx="7232595" cy="2134257"/>
          </a:xfrm>
          <a:prstGeom prst="rect">
            <a:avLst/>
          </a:prstGeom>
        </p:spPr>
      </p:pic>
      <p:pic>
        <p:nvPicPr>
          <p:cNvPr id="5" name="Колко много са децата по света">
            <a:hlinkClick r:id="" action="ppaction://media"/>
            <a:extLst>
              <a:ext uri="{FF2B5EF4-FFF2-40B4-BE49-F238E27FC236}">
                <a16:creationId xmlns:a16="http://schemas.microsoft.com/office/drawing/2014/main" id="{21BB35BA-CF4F-329B-8DB4-37EDF8FEF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905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7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72A2EEC5-4A4C-422F-B184-DE1F30CCE369}"/>
              </a:ext>
            </a:extLst>
          </p:cNvPr>
          <p:cNvSpPr txBox="1"/>
          <p:nvPr/>
        </p:nvSpPr>
        <p:spPr>
          <a:xfrm>
            <a:off x="1828800" y="1349829"/>
            <a:ext cx="85078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err="1"/>
              <a:t>Основна</a:t>
            </a:r>
            <a:r>
              <a:rPr lang="ru-RU" sz="4400" b="1" dirty="0"/>
              <a:t> цел на проекта:</a:t>
            </a:r>
          </a:p>
          <a:p>
            <a:r>
              <a:rPr lang="ru-RU" sz="3200" dirty="0"/>
              <a:t> </a:t>
            </a:r>
            <a:r>
              <a:rPr lang="ru-RU" sz="3200" dirty="0" err="1"/>
              <a:t>Реализиране</a:t>
            </a:r>
            <a:r>
              <a:rPr lang="ru-RU" sz="3200" dirty="0"/>
              <a:t> на мерки за ранен и равен </a:t>
            </a:r>
            <a:r>
              <a:rPr lang="ru-RU" sz="3200" dirty="0" err="1"/>
              <a:t>достъп</a:t>
            </a:r>
            <a:r>
              <a:rPr lang="ru-RU" sz="3200" dirty="0"/>
              <a:t> до </a:t>
            </a:r>
            <a:r>
              <a:rPr lang="ru-RU" sz="3200" dirty="0" err="1"/>
              <a:t>качествено</a:t>
            </a:r>
            <a:r>
              <a:rPr lang="ru-RU" sz="3200" dirty="0"/>
              <a:t> образование на </a:t>
            </a:r>
            <a:r>
              <a:rPr lang="ru-RU" sz="3200" dirty="0" err="1"/>
              <a:t>децата</a:t>
            </a:r>
            <a:r>
              <a:rPr lang="ru-RU" sz="3200" dirty="0"/>
              <a:t> и </a:t>
            </a:r>
            <a:r>
              <a:rPr lang="ru-RU" sz="3200" dirty="0" err="1"/>
              <a:t>учениците</a:t>
            </a:r>
            <a:r>
              <a:rPr lang="ru-RU" sz="3200" dirty="0"/>
              <a:t> от </a:t>
            </a:r>
            <a:r>
              <a:rPr lang="ru-RU" sz="3200" dirty="0" err="1"/>
              <a:t>етническите</a:t>
            </a:r>
            <a:r>
              <a:rPr lang="ru-RU" sz="3200" dirty="0"/>
              <a:t> </a:t>
            </a:r>
            <a:r>
              <a:rPr lang="ru-RU" sz="3200" dirty="0" err="1"/>
              <a:t>малцинства</a:t>
            </a:r>
            <a:r>
              <a:rPr lang="ru-RU" sz="3200" dirty="0"/>
              <a:t> и </a:t>
            </a:r>
            <a:r>
              <a:rPr lang="ru-RU" sz="3200" dirty="0" err="1"/>
              <a:t>етнокултурните</a:t>
            </a:r>
            <a:r>
              <a:rPr lang="ru-RU" sz="3200" dirty="0"/>
              <a:t> общности чрез </a:t>
            </a:r>
            <a:r>
              <a:rPr lang="ru-RU" sz="3200" dirty="0" err="1"/>
              <a:t>процеса</a:t>
            </a:r>
            <a:r>
              <a:rPr lang="ru-RU" sz="3200" dirty="0"/>
              <a:t> на десегрегация в </a:t>
            </a:r>
            <a:r>
              <a:rPr lang="ru-RU" sz="3200" dirty="0" err="1"/>
              <a:t>образованието</a:t>
            </a:r>
            <a:r>
              <a:rPr lang="ru-RU" sz="3200" dirty="0"/>
              <a:t> и/или </a:t>
            </a:r>
            <a:r>
              <a:rPr lang="ru-RU" sz="3200" dirty="0" err="1"/>
              <a:t>преодоляване</a:t>
            </a:r>
            <a:r>
              <a:rPr lang="ru-RU" sz="3200" dirty="0"/>
              <a:t> на </a:t>
            </a:r>
            <a:r>
              <a:rPr lang="ru-RU" sz="3200" dirty="0" err="1"/>
              <a:t>демографски</a:t>
            </a:r>
            <a:r>
              <a:rPr lang="ru-RU" sz="3200" dirty="0"/>
              <a:t>, </a:t>
            </a:r>
            <a:r>
              <a:rPr lang="ru-RU" sz="3200" dirty="0" err="1"/>
              <a:t>социално-икономически</a:t>
            </a:r>
            <a:r>
              <a:rPr lang="ru-RU" sz="3200" dirty="0"/>
              <a:t> и </a:t>
            </a:r>
            <a:r>
              <a:rPr lang="ru-RU" sz="3200" dirty="0" err="1"/>
              <a:t>културни</a:t>
            </a:r>
            <a:r>
              <a:rPr lang="ru-RU" sz="3200" dirty="0"/>
              <a:t> </a:t>
            </a:r>
            <a:r>
              <a:rPr lang="ru-RU" sz="3200" dirty="0" err="1"/>
              <a:t>бариери</a:t>
            </a:r>
            <a:r>
              <a:rPr lang="ru-RU" sz="3200" dirty="0"/>
              <a:t>.</a:t>
            </a:r>
            <a:endParaRPr lang="bg-BG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4046"/>
            <a:ext cx="5061377" cy="6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Картина 1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5B227FF8-5A72-2121-CB3F-2CBA5A98A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5007" cy="12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6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0623" y="6244046"/>
            <a:ext cx="5061377" cy="6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Картина 1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9F7FA79E-D652-85FC-110B-0E2FC65B8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73366" cy="1083969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933E4666-E6C8-49C0-B19F-C5902E9D2736}"/>
              </a:ext>
            </a:extLst>
          </p:cNvPr>
          <p:cNvSpPr txBox="1"/>
          <p:nvPr/>
        </p:nvSpPr>
        <p:spPr>
          <a:xfrm>
            <a:off x="957943" y="478971"/>
            <a:ext cx="945968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3600" b="1" dirty="0"/>
              <a:t>Стратегически цели на проекта</a:t>
            </a:r>
            <a:r>
              <a:rPr lang="ru-RU" dirty="0"/>
              <a:t>:</a:t>
            </a:r>
          </a:p>
          <a:p>
            <a:pPr marL="457200" indent="-457200">
              <a:buAutoNum type="arabicPeriod"/>
            </a:pPr>
            <a:r>
              <a:rPr lang="ru-RU" sz="2400" dirty="0"/>
              <a:t> </a:t>
            </a:r>
            <a:r>
              <a:rPr lang="ru-RU" sz="2400" dirty="0" err="1"/>
              <a:t>Развиване</a:t>
            </a:r>
            <a:r>
              <a:rPr lang="ru-RU" sz="2400" dirty="0"/>
              <a:t> на умения за </a:t>
            </a:r>
            <a:r>
              <a:rPr lang="ru-RU" sz="2400" dirty="0" err="1"/>
              <a:t>комуникация</a:t>
            </a:r>
            <a:r>
              <a:rPr lang="ru-RU" sz="2400" dirty="0"/>
              <a:t>. 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Създаване</a:t>
            </a:r>
            <a:r>
              <a:rPr lang="ru-RU" sz="2400" dirty="0"/>
              <a:t> и </a:t>
            </a:r>
            <a:r>
              <a:rPr lang="ru-RU" sz="2400" dirty="0" err="1"/>
              <a:t>развиване</a:t>
            </a:r>
            <a:r>
              <a:rPr lang="ru-RU" sz="2400" dirty="0"/>
              <a:t> на </a:t>
            </a:r>
            <a:r>
              <a:rPr lang="ru-RU" sz="2400" dirty="0" err="1"/>
              <a:t>навици</a:t>
            </a:r>
            <a:r>
              <a:rPr lang="ru-RU" sz="2400" dirty="0"/>
              <a:t> за самостоятелен труд. 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Интегриране</a:t>
            </a:r>
            <a:r>
              <a:rPr lang="ru-RU" sz="2400" dirty="0"/>
              <a:t> и успешна социализация на </a:t>
            </a:r>
            <a:r>
              <a:rPr lang="ru-RU" sz="2400" dirty="0" err="1"/>
              <a:t>децата</a:t>
            </a:r>
            <a:r>
              <a:rPr lang="ru-RU" sz="2400" dirty="0"/>
              <a:t> и </a:t>
            </a:r>
            <a:r>
              <a:rPr lang="ru-RU" sz="2400" dirty="0" err="1"/>
              <a:t>учениците</a:t>
            </a:r>
            <a:r>
              <a:rPr lang="ru-RU" sz="2400" dirty="0"/>
              <a:t> от </a:t>
            </a:r>
            <a:r>
              <a:rPr lang="ru-RU" sz="2400" dirty="0" err="1"/>
              <a:t>различните</a:t>
            </a:r>
            <a:r>
              <a:rPr lang="ru-RU" sz="2400" dirty="0"/>
              <a:t> </a:t>
            </a:r>
            <a:r>
              <a:rPr lang="ru-RU" sz="2400" dirty="0" err="1"/>
              <a:t>етноси</a:t>
            </a:r>
            <a:r>
              <a:rPr lang="ru-RU" sz="2400" dirty="0"/>
              <a:t>. 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Задържане</a:t>
            </a:r>
            <a:r>
              <a:rPr lang="ru-RU" sz="2400" dirty="0"/>
              <a:t> на </a:t>
            </a:r>
            <a:r>
              <a:rPr lang="ru-RU" sz="2400" dirty="0" err="1"/>
              <a:t>учениците</a:t>
            </a:r>
            <a:r>
              <a:rPr lang="ru-RU" sz="2400" dirty="0"/>
              <a:t> от </a:t>
            </a:r>
            <a:r>
              <a:rPr lang="ru-RU" sz="2400" dirty="0" err="1"/>
              <a:t>етническите</a:t>
            </a:r>
            <a:r>
              <a:rPr lang="ru-RU" sz="2400" dirty="0"/>
              <a:t> </a:t>
            </a:r>
            <a:r>
              <a:rPr lang="ru-RU" sz="2400" dirty="0" err="1"/>
              <a:t>малцинства</a:t>
            </a:r>
            <a:r>
              <a:rPr lang="ru-RU" sz="2400" dirty="0"/>
              <a:t> в училище чрез </a:t>
            </a:r>
            <a:r>
              <a:rPr lang="ru-RU" sz="2400" dirty="0" err="1"/>
              <a:t>включването</a:t>
            </a:r>
            <a:r>
              <a:rPr lang="ru-RU" sz="2400" dirty="0"/>
              <a:t> им в </a:t>
            </a:r>
            <a:r>
              <a:rPr lang="ru-RU" sz="2400" dirty="0" err="1"/>
              <a:t>различни</a:t>
            </a:r>
            <a:r>
              <a:rPr lang="ru-RU" sz="2400" dirty="0"/>
              <a:t> </a:t>
            </a:r>
            <a:r>
              <a:rPr lang="ru-RU" sz="2400" dirty="0" err="1"/>
              <a:t>дейности</a:t>
            </a:r>
            <a:r>
              <a:rPr lang="ru-RU" sz="2400" dirty="0"/>
              <a:t>. 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Професионално</a:t>
            </a:r>
            <a:r>
              <a:rPr lang="ru-RU" sz="2400" dirty="0"/>
              <a:t> и </a:t>
            </a:r>
            <a:r>
              <a:rPr lang="ru-RU" sz="2400" dirty="0" err="1"/>
              <a:t>кариерно</a:t>
            </a:r>
            <a:r>
              <a:rPr lang="ru-RU" sz="2400" dirty="0"/>
              <a:t> </a:t>
            </a:r>
            <a:r>
              <a:rPr lang="ru-RU" sz="2400" dirty="0" err="1"/>
              <a:t>ориентиране</a:t>
            </a:r>
            <a:r>
              <a:rPr lang="ru-RU" sz="2400" dirty="0"/>
              <a:t> на </a:t>
            </a:r>
            <a:r>
              <a:rPr lang="ru-RU" sz="2400" dirty="0" err="1"/>
              <a:t>учениците</a:t>
            </a:r>
            <a:r>
              <a:rPr lang="ru-RU" sz="2400" dirty="0"/>
              <a:t> от </a:t>
            </a:r>
            <a:r>
              <a:rPr lang="ru-RU" sz="2400" dirty="0" err="1"/>
              <a:t>етническите</a:t>
            </a:r>
            <a:r>
              <a:rPr lang="ru-RU" sz="2400" dirty="0"/>
              <a:t> </a:t>
            </a:r>
            <a:r>
              <a:rPr lang="ru-RU" sz="2400" dirty="0" err="1"/>
              <a:t>малцинства</a:t>
            </a:r>
            <a:r>
              <a:rPr lang="ru-RU" sz="2400" dirty="0"/>
              <a:t>, </a:t>
            </a:r>
            <a:r>
              <a:rPr lang="ru-RU" sz="2400" dirty="0" err="1"/>
              <a:t>завършващи</a:t>
            </a:r>
            <a:r>
              <a:rPr lang="ru-RU" sz="2400" dirty="0"/>
              <a:t> </a:t>
            </a:r>
            <a:r>
              <a:rPr lang="ru-RU" sz="2400" dirty="0" err="1"/>
              <a:t>основно</a:t>
            </a:r>
            <a:r>
              <a:rPr lang="ru-RU" sz="2400" dirty="0"/>
              <a:t> образование и </a:t>
            </a:r>
            <a:r>
              <a:rPr lang="ru-RU" sz="2400" dirty="0" err="1"/>
              <a:t>първи</a:t>
            </a:r>
            <a:r>
              <a:rPr lang="ru-RU" sz="2400" dirty="0"/>
              <a:t> </a:t>
            </a:r>
            <a:r>
              <a:rPr lang="ru-RU" sz="2400" dirty="0" err="1"/>
              <a:t>гимназиален</a:t>
            </a:r>
            <a:r>
              <a:rPr lang="ru-RU" sz="2400" dirty="0"/>
              <a:t> </a:t>
            </a:r>
            <a:r>
              <a:rPr lang="ru-RU" sz="2400" dirty="0" err="1"/>
              <a:t>етап</a:t>
            </a:r>
            <a:r>
              <a:rPr lang="ru-RU" sz="2400" dirty="0"/>
              <a:t> на </a:t>
            </a:r>
            <a:r>
              <a:rPr lang="ru-RU" sz="2400" dirty="0" err="1"/>
              <a:t>средното</a:t>
            </a:r>
            <a:r>
              <a:rPr lang="ru-RU" sz="2400" dirty="0"/>
              <a:t> образование. 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Социално-комуникативно</a:t>
            </a:r>
            <a:r>
              <a:rPr lang="ru-RU" sz="2400" dirty="0"/>
              <a:t> </a:t>
            </a:r>
            <a:r>
              <a:rPr lang="ru-RU" sz="2400" dirty="0" err="1"/>
              <a:t>приобщаване</a:t>
            </a:r>
            <a:r>
              <a:rPr lang="ru-RU" sz="2400" dirty="0"/>
              <a:t> и </a:t>
            </a:r>
            <a:r>
              <a:rPr lang="ru-RU" sz="2400" dirty="0" err="1"/>
              <a:t>ангажиране</a:t>
            </a:r>
            <a:r>
              <a:rPr lang="ru-RU" sz="2400" dirty="0"/>
              <a:t> на </a:t>
            </a:r>
            <a:r>
              <a:rPr lang="ru-RU" sz="2400" dirty="0" err="1"/>
              <a:t>родителите</a:t>
            </a:r>
            <a:r>
              <a:rPr lang="ru-RU" sz="2400" dirty="0"/>
              <a:t> – </a:t>
            </a:r>
            <a:r>
              <a:rPr lang="ru-RU" sz="2400" dirty="0" err="1"/>
              <a:t>роми</a:t>
            </a:r>
            <a:r>
              <a:rPr lang="ru-RU" sz="2400" dirty="0"/>
              <a:t> за </a:t>
            </a:r>
            <a:r>
              <a:rPr lang="ru-RU" sz="2400" dirty="0" err="1"/>
              <a:t>изграждане</a:t>
            </a:r>
            <a:r>
              <a:rPr lang="ru-RU" sz="2400" dirty="0"/>
              <a:t> на </a:t>
            </a:r>
            <a:r>
              <a:rPr lang="ru-RU" sz="2400" dirty="0" err="1"/>
              <a:t>образователна</a:t>
            </a:r>
            <a:r>
              <a:rPr lang="ru-RU" sz="2400" dirty="0"/>
              <a:t> и </a:t>
            </a:r>
            <a:r>
              <a:rPr lang="ru-RU" sz="2400" dirty="0" err="1"/>
              <a:t>обществена</a:t>
            </a:r>
            <a:r>
              <a:rPr lang="ru-RU" sz="2400" dirty="0"/>
              <a:t> среда, </a:t>
            </a:r>
            <a:r>
              <a:rPr lang="ru-RU" sz="2400" dirty="0" err="1"/>
              <a:t>осигуряваща</a:t>
            </a:r>
            <a:r>
              <a:rPr lang="ru-RU" sz="2400" dirty="0"/>
              <a:t> </a:t>
            </a:r>
            <a:r>
              <a:rPr lang="ru-RU" sz="2400" dirty="0" err="1"/>
              <a:t>ефективен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на десегрегация. 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Интеркултурно</a:t>
            </a:r>
            <a:r>
              <a:rPr lang="ru-RU" sz="2400" dirty="0"/>
              <a:t> образование и </a:t>
            </a:r>
            <a:r>
              <a:rPr lang="ru-RU" sz="2400" dirty="0" err="1"/>
              <a:t>възпитание</a:t>
            </a:r>
            <a:r>
              <a:rPr lang="ru-RU" sz="2400" dirty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72036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картина 5" descr="Картина, която съдържа трева, открито, лице, футбол&#10;&#10;Описанието е генерирано автоматично">
            <a:extLst>
              <a:ext uri="{FF2B5EF4-FFF2-40B4-BE49-F238E27FC236}">
                <a16:creationId xmlns:a16="http://schemas.microsoft.com/office/drawing/2014/main" id="{8A8E07A4-B3B7-33A0-71F8-1BD5C6D50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r="661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1094" y="1511271"/>
            <a:ext cx="3438144" cy="8880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bg-BG" sz="2800" b="1" dirty="0"/>
              <a:t>Дейност 3 </a:t>
            </a:r>
            <a:br>
              <a:rPr lang="bg-BG" sz="2800" b="1" dirty="0"/>
            </a:br>
            <a:r>
              <a:rPr lang="bg-BG" sz="3600" b="1" dirty="0"/>
              <a:t>СИНЬО ЛЯТО</a:t>
            </a:r>
            <a:endParaRPr lang="en-US" sz="2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bg-BG" sz="1700" b="1" dirty="0"/>
              <a:t>Включва: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bg-BG" sz="1700" dirty="0"/>
              <a:t>Лятно училище за бъдещи първокласници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bg-BG" sz="1700" dirty="0"/>
              <a:t>Летни забавления в училищния двор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bg-BG" sz="1700" dirty="0"/>
              <a:t>Летен лагер на море</a:t>
            </a:r>
            <a:endParaRPr lang="en-US" sz="17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79508"/>
            <a:ext cx="4768948" cy="57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CB4E2D81-75B3-7801-22F6-7EF7C98ED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2613" cy="11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5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1094" y="1161287"/>
            <a:ext cx="3438144" cy="13831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2800" b="1" dirty="0"/>
              <a:t>Дейност 4: </a:t>
            </a:r>
            <a:br>
              <a:rPr lang="bg-BG" sz="2800" b="1" dirty="0"/>
            </a:br>
            <a:r>
              <a:rPr lang="bg-BG" sz="2800" b="1" dirty="0"/>
              <a:t>Клуб „Опознай света“</a:t>
            </a:r>
            <a:endParaRPr lang="en-US" sz="2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Часове за опознаване на туристически обекти, музеи, история н интересни места в България;</a:t>
            </a:r>
            <a:endParaRPr lang="bg-BG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Екскурзии</a:t>
            </a:r>
            <a:endParaRPr lang="bg-BG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1. град София – посещение на "</a:t>
            </a:r>
            <a:r>
              <a:rPr lang="bg-BG" sz="1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Музейко</a:t>
            </a: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и Военно-исторически музей  / I-IV  клас/</a:t>
            </a:r>
            <a:endParaRPr lang="bg-BG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2.  град Велико Търново (двудневна екскурзия) – посещение на фестивала „Отворено сърце“ /V - Х  клас/</a:t>
            </a:r>
            <a:endParaRPr lang="bg-BG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Картина 5" descr="Картина, която съдържа под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6E2E774E-F27E-C07A-202E-823A61D5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06" y="0"/>
            <a:ext cx="7866993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7707547-8985-0CF5-B387-DEE8E6573AD5}"/>
              </a:ext>
            </a:extLst>
          </p:cNvPr>
          <p:cNvSpPr/>
          <p:nvPr/>
        </p:nvSpPr>
        <p:spPr>
          <a:xfrm>
            <a:off x="3598204" y="0"/>
            <a:ext cx="1452079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4046"/>
            <a:ext cx="4445391" cy="6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2C5B9259-4402-BAEB-6A71-D4A6BB997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5007" cy="12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1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2800" b="1" dirty="0"/>
              <a:t>Дейност 5: </a:t>
            </a:r>
            <a:br>
              <a:rPr lang="bg-BG" sz="2800" b="1" dirty="0"/>
            </a:br>
            <a:r>
              <a:rPr lang="bg-BG" sz="2800" b="1" dirty="0"/>
              <a:t>Кът за творчество</a:t>
            </a:r>
            <a:endParaRPr lang="en-US" sz="2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type="body" sz="half" idx="2"/>
          </p:nvPr>
        </p:nvSpPr>
        <p:spPr>
          <a:xfrm>
            <a:off x="210860" y="2437549"/>
            <a:ext cx="3438906" cy="3487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ru-RU" sz="1700" dirty="0"/>
              <a:t>Чрез </a:t>
            </a:r>
            <a:r>
              <a:rPr lang="ru-RU" sz="1700" dirty="0" err="1"/>
              <a:t>интерактивни</a:t>
            </a:r>
            <a:r>
              <a:rPr lang="ru-RU" sz="1700" dirty="0"/>
              <a:t> </a:t>
            </a:r>
            <a:r>
              <a:rPr lang="ru-RU" sz="1700" dirty="0" err="1"/>
              <a:t>игри</a:t>
            </a:r>
            <a:r>
              <a:rPr lang="ru-RU" sz="1700" dirty="0"/>
              <a:t>, занимания, </a:t>
            </a:r>
            <a:r>
              <a:rPr lang="ru-RU" sz="1700" dirty="0" err="1"/>
              <a:t>изследователска</a:t>
            </a:r>
            <a:r>
              <a:rPr lang="ru-RU" sz="1700" dirty="0"/>
              <a:t> и </a:t>
            </a:r>
            <a:r>
              <a:rPr lang="ru-RU" sz="1700" dirty="0" err="1"/>
              <a:t>творческа</a:t>
            </a:r>
            <a:r>
              <a:rPr lang="ru-RU" sz="1700" dirty="0"/>
              <a:t> </a:t>
            </a:r>
            <a:r>
              <a:rPr lang="ru-RU" sz="1700" dirty="0" err="1"/>
              <a:t>дейност</a:t>
            </a:r>
            <a:r>
              <a:rPr lang="ru-RU" sz="1700" dirty="0"/>
              <a:t> </a:t>
            </a:r>
            <a:r>
              <a:rPr lang="ru-RU" sz="1700" dirty="0" err="1"/>
              <a:t>ще</a:t>
            </a:r>
            <a:r>
              <a:rPr lang="ru-RU" sz="1700" dirty="0"/>
              <a:t> се </a:t>
            </a:r>
            <a:r>
              <a:rPr lang="ru-RU" sz="1700" dirty="0" err="1"/>
              <a:t>формират</a:t>
            </a:r>
            <a:r>
              <a:rPr lang="ru-RU" sz="1700" dirty="0"/>
              <a:t> умения за </a:t>
            </a:r>
            <a:r>
              <a:rPr lang="ru-RU" sz="1700" dirty="0" err="1"/>
              <a:t>самостоятелност</a:t>
            </a:r>
            <a:r>
              <a:rPr lang="ru-RU" sz="1700" dirty="0"/>
              <a:t> и </a:t>
            </a:r>
            <a:r>
              <a:rPr lang="ru-RU" sz="1700" dirty="0" err="1"/>
              <a:t>взимане</a:t>
            </a:r>
            <a:r>
              <a:rPr lang="ru-RU" sz="1700" dirty="0"/>
              <a:t> на решения в </a:t>
            </a:r>
            <a:r>
              <a:rPr lang="ru-RU" sz="1700" dirty="0" err="1"/>
              <a:t>различни</a:t>
            </a:r>
            <a:r>
              <a:rPr lang="ru-RU" sz="1700" dirty="0"/>
              <a:t> ситуации. </a:t>
            </a:r>
            <a:r>
              <a:rPr lang="ru-RU" sz="1700" dirty="0" err="1"/>
              <a:t>Учениците</a:t>
            </a:r>
            <a:r>
              <a:rPr lang="ru-RU" sz="1700" dirty="0"/>
              <a:t> от клуба </a:t>
            </a:r>
            <a:r>
              <a:rPr lang="ru-RU" sz="1700" dirty="0" err="1"/>
              <a:t>ще</a:t>
            </a:r>
            <a:r>
              <a:rPr lang="ru-RU" sz="1700" dirty="0"/>
              <a:t> представят </a:t>
            </a:r>
            <a:r>
              <a:rPr lang="ru-RU" sz="1700" dirty="0" err="1"/>
              <a:t>дейността</a:t>
            </a:r>
            <a:r>
              <a:rPr lang="ru-RU" sz="1700" dirty="0"/>
              <a:t> си пред </a:t>
            </a:r>
            <a:r>
              <a:rPr lang="ru-RU" sz="1700" dirty="0" err="1"/>
              <a:t>училищната</a:t>
            </a:r>
            <a:r>
              <a:rPr lang="ru-RU" sz="1700" dirty="0"/>
              <a:t> </a:t>
            </a:r>
            <a:r>
              <a:rPr lang="ru-RU" sz="1700" dirty="0" err="1"/>
              <a:t>общност</a:t>
            </a:r>
            <a:r>
              <a:rPr lang="ru-RU" sz="1700" dirty="0"/>
              <a:t> с рисунки, </a:t>
            </a:r>
            <a:r>
              <a:rPr lang="ru-RU" sz="1700" dirty="0" err="1"/>
              <a:t>табла</a:t>
            </a:r>
            <a:r>
              <a:rPr lang="ru-RU" sz="1700" dirty="0"/>
              <a:t>, </a:t>
            </a:r>
            <a:r>
              <a:rPr lang="ru-RU" sz="1700" dirty="0" err="1"/>
              <a:t>постери</a:t>
            </a:r>
            <a:r>
              <a:rPr lang="ru-RU" sz="1700" dirty="0"/>
              <a:t> и др.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ru-RU" sz="1700" dirty="0" err="1"/>
              <a:t>Към</a:t>
            </a:r>
            <a:r>
              <a:rPr lang="ru-RU" sz="1700" dirty="0"/>
              <a:t> </a:t>
            </a:r>
            <a:r>
              <a:rPr lang="ru-RU" sz="1700" dirty="0" err="1"/>
              <a:t>дейностите</a:t>
            </a:r>
            <a:r>
              <a:rPr lang="ru-RU" sz="1700" dirty="0"/>
              <a:t> на клуба </a:t>
            </a:r>
            <a:r>
              <a:rPr lang="ru-RU" sz="1700" dirty="0" err="1"/>
              <a:t>ще</a:t>
            </a:r>
            <a:r>
              <a:rPr lang="ru-RU" sz="1700" dirty="0"/>
              <a:t> </a:t>
            </a:r>
            <a:r>
              <a:rPr lang="ru-RU" sz="1700" dirty="0" err="1"/>
              <a:t>бъдат</a:t>
            </a:r>
            <a:r>
              <a:rPr lang="ru-RU" sz="1700" dirty="0"/>
              <a:t> </a:t>
            </a:r>
            <a:r>
              <a:rPr lang="ru-RU" sz="1700" dirty="0" err="1"/>
              <a:t>приобщени</a:t>
            </a:r>
            <a:r>
              <a:rPr lang="ru-RU" sz="1700" dirty="0"/>
              <a:t> за участие родители - </a:t>
            </a:r>
            <a:r>
              <a:rPr lang="ru-RU" sz="1700" dirty="0" err="1"/>
              <a:t>доброволци</a:t>
            </a:r>
            <a:r>
              <a:rPr lang="ru-RU" sz="1700" dirty="0"/>
              <a:t>.</a:t>
            </a:r>
            <a:endParaRPr lang="en-US" sz="1700" dirty="0"/>
          </a:p>
        </p:txBody>
      </p:sp>
      <p:pic>
        <p:nvPicPr>
          <p:cNvPr id="6" name="Картина 5" descr="Картина, която съдържа закрито, офис, цветен, препълнен&#10;&#10;Описанието е генерирано автоматично">
            <a:extLst>
              <a:ext uri="{FF2B5EF4-FFF2-40B4-BE49-F238E27FC236}">
                <a16:creationId xmlns:a16="http://schemas.microsoft.com/office/drawing/2014/main" id="{FD8347CF-ADE4-912D-ADE4-627A0408D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64" y="0"/>
            <a:ext cx="801203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7F553A3-094B-388C-0DAB-9C8D82CD43B7}"/>
              </a:ext>
            </a:extLst>
          </p:cNvPr>
          <p:cNvSpPr/>
          <p:nvPr/>
        </p:nvSpPr>
        <p:spPr>
          <a:xfrm>
            <a:off x="3649766" y="0"/>
            <a:ext cx="1350481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44046"/>
            <a:ext cx="4459458" cy="61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FCA85164-68B5-0A67-710A-E0AD08371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5007" cy="12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6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5000">
        <p15:prstTrans prst="origami"/>
      </p:transition>
    </mc:Choice>
    <mc:Fallback>
      <p:transition spd="slow" advClick="0" advTm="25000">
        <p:fade/>
      </p:transition>
    </mc:Fallback>
  </mc:AlternateContent>
</p:sld>
</file>

<file path=ppt/theme/theme1.xml><?xml version="1.0" encoding="utf-8"?>
<a:theme xmlns:a="http://schemas.openxmlformats.org/drawingml/2006/main" name="Фасети">
  <a:themeElements>
    <a:clrScheme name="Червено-виолетово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321</Words>
  <Application>Microsoft Office PowerPoint</Application>
  <PresentationFormat>Широк екран</PresentationFormat>
  <Paragraphs>27</Paragraphs>
  <Slides>6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Фасети</vt:lpstr>
      <vt:lpstr>Презентация на PowerPoint</vt:lpstr>
      <vt:lpstr>Презентация на PowerPoint</vt:lpstr>
      <vt:lpstr>Презентация на PowerPoint</vt:lpstr>
      <vt:lpstr>Дейност 3  СИНЬО ЛЯТО</vt:lpstr>
      <vt:lpstr>Дейност 4:  Клуб „Опознай света“</vt:lpstr>
      <vt:lpstr>Дейност 5:  Кът за творчество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vale69fa70@gmail.com</dc:creator>
  <cp:lastModifiedBy>Симеонова Симеонова</cp:lastModifiedBy>
  <cp:revision>18</cp:revision>
  <dcterms:created xsi:type="dcterms:W3CDTF">2020-10-08T15:34:10Z</dcterms:created>
  <dcterms:modified xsi:type="dcterms:W3CDTF">2023-01-18T12:49:14Z</dcterms:modified>
</cp:coreProperties>
</file>